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楷体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黑体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隶变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合练习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1660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一、下列描写我国传统节日的诗词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按时间顺序排列正确的一项是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明月几时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酒问青天。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独在异乡为异客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每逢佳节倍思亲。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清明时节雨纷纷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路上行人欲断魂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屈子冤魂终古在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楚乡遗俗至今留。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②①③④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③④①②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②④①③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②③④①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0338" y="17582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二、下列对名著的说法有误的一项是</a:t>
            </a:r>
            <a:r>
              <a:rPr lang="en-US" altLang="zh-CN" sz="32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《汤姆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索亚历险记》是美国文学大师马克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吐温的代表作。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《骑鹅旅行记》是瑞典作家塞尔玛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拉格洛芙的一部童话作品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讲述了一个名叫尼尔斯的小男孩的故事。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《爱丽丝漫游奇境》奇异的情节背后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隐藏着严密的逻辑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这是刘易斯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卡罗尔的杰作。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《鲁滨逊漂流记》讲述了鲁滨逊在荒岛上生活了二十六年后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终于回到了英国的故事。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1608" y="10973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26097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三、下列句子中描写的人物分别是谁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请选出判断正确的一项。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身穿金甲亮堂堂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头戴金冠光映映。手举金箍棒一根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足踏云鞋皆相称。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身长八尺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面如冠玉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头戴纶巾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身披鹤氅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飘飘然有神仙之概。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一双丹凤三角眼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两弯柳叶吊梢眉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身量苗条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体格风骚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粉面含春威不露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丹唇未启笑先闻。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孙悟空　诸葛亮　林黛玉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二郎神　周瑜　　王熙凤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孙悟空　周瑜　　林黛玉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孙悟空　诸葛亮　王熙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1797" y="14975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7118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四、下面语段有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处错误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请用修改符号在语段上进行修改。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1722189"/>
            <a:ext cx="1073125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        敬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爱的老师，六年来，您一直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关 切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、教导着我，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把       顽皮的 一个 小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孩子培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养 了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懂礼貌，爱学习的少年。有您相伴的日子快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乐 却 充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实，感谢</a:t>
            </a:r>
            <a:r>
              <a:rPr lang="zh-CN" altLang="en-US" sz="3400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您 共同 伴</a:t>
            </a:r>
            <a:r>
              <a:rPr lang="zh-CN" altLang="en-US" sz="3400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我度过难忘的小学时光。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573994" y="1506759"/>
            <a:ext cx="1181819" cy="1140031"/>
            <a:chOff x="8241105" y="260411"/>
            <a:chExt cx="940279" cy="907032"/>
          </a:xfrm>
        </p:grpSpPr>
        <p:sp>
          <p:nvSpPr>
            <p:cNvPr id="9" name="圆角矩形 8"/>
            <p:cNvSpPr/>
            <p:nvPr/>
          </p:nvSpPr>
          <p:spPr>
            <a:xfrm>
              <a:off x="8241105" y="736038"/>
              <a:ext cx="396815" cy="431405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83099" y="260411"/>
              <a:ext cx="398285" cy="404119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9" idx="0"/>
              <a:endCxn id="10" idx="1"/>
            </p:cNvCxnSpPr>
            <p:nvPr/>
          </p:nvCxnSpPr>
          <p:spPr>
            <a:xfrm flipV="1">
              <a:off x="8439513" y="462471"/>
              <a:ext cx="343586" cy="273567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103864" y="2630497"/>
            <a:ext cx="970312" cy="1109852"/>
            <a:chOff x="723199" y="1526835"/>
            <a:chExt cx="970312" cy="1109852"/>
          </a:xfrm>
        </p:grpSpPr>
        <p:sp>
          <p:nvSpPr>
            <p:cNvPr id="13" name="圆角矩形 12"/>
            <p:cNvSpPr/>
            <p:nvPr/>
          </p:nvSpPr>
          <p:spPr>
            <a:xfrm>
              <a:off x="1188052" y="1526835"/>
              <a:ext cx="505459" cy="553514"/>
            </a:xfrm>
            <a:prstGeom prst="roundRect">
              <a:avLst/>
            </a:prstGeom>
            <a:noFill/>
            <a:ln w="19050" cap="flat" cmpd="sng" algn="ctr">
              <a:solidFill>
                <a:srgbClr val="E7258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3199" y="1799690"/>
              <a:ext cx="464853" cy="836997"/>
              <a:chOff x="2853513" y="1902811"/>
              <a:chExt cx="464853" cy="836997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2946849" y="1906715"/>
                <a:ext cx="371517" cy="10596"/>
              </a:xfrm>
              <a:prstGeom prst="line">
                <a:avLst/>
              </a:pr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941607" y="1902811"/>
                <a:ext cx="8627" cy="641981"/>
              </a:xfrm>
              <a:prstGeom prst="line">
                <a:avLst/>
              </a:prstGeom>
              <a:noFill/>
              <a:ln w="19050" cap="flat" cmpd="sng" algn="ctr">
                <a:solidFill>
                  <a:srgbClr val="E72582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7" name="组合 16"/>
              <p:cNvGrpSpPr/>
              <p:nvPr/>
            </p:nvGrpSpPr>
            <p:grpSpPr>
              <a:xfrm>
                <a:off x="2853513" y="2544797"/>
                <a:ext cx="171923" cy="195011"/>
                <a:chOff x="2542963" y="2631057"/>
                <a:chExt cx="171923" cy="195011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2542963" y="2631057"/>
                  <a:ext cx="88094" cy="19501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2639684" y="2631057"/>
                  <a:ext cx="75202" cy="19501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E72582"/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20" name="组合 19"/>
          <p:cNvGrpSpPr/>
          <p:nvPr/>
        </p:nvGrpSpPr>
        <p:grpSpPr>
          <a:xfrm>
            <a:off x="6950917" y="2764238"/>
            <a:ext cx="1104575" cy="958860"/>
            <a:chOff x="8241105" y="273956"/>
            <a:chExt cx="878822" cy="762888"/>
          </a:xfrm>
        </p:grpSpPr>
        <p:sp>
          <p:nvSpPr>
            <p:cNvPr id="21" name="圆角矩形 20"/>
            <p:cNvSpPr/>
            <p:nvPr/>
          </p:nvSpPr>
          <p:spPr>
            <a:xfrm>
              <a:off x="8241105" y="736038"/>
              <a:ext cx="324149" cy="300806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8783099" y="273956"/>
              <a:ext cx="336828" cy="356260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1" idx="0"/>
              <a:endCxn id="22" idx="1"/>
            </p:cNvCxnSpPr>
            <p:nvPr/>
          </p:nvCxnSpPr>
          <p:spPr>
            <a:xfrm flipV="1">
              <a:off x="8403180" y="452087"/>
              <a:ext cx="379919" cy="283951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3323218" y="3613912"/>
            <a:ext cx="1325594" cy="1140031"/>
            <a:chOff x="8241105" y="260411"/>
            <a:chExt cx="940279" cy="907032"/>
          </a:xfrm>
        </p:grpSpPr>
        <p:sp>
          <p:nvSpPr>
            <p:cNvPr id="27" name="圆角矩形 26"/>
            <p:cNvSpPr/>
            <p:nvPr/>
          </p:nvSpPr>
          <p:spPr>
            <a:xfrm>
              <a:off x="8241105" y="736038"/>
              <a:ext cx="396815" cy="431405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8783099" y="260411"/>
              <a:ext cx="398285" cy="404119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7" idx="0"/>
              <a:endCxn id="28" idx="1"/>
            </p:cNvCxnSpPr>
            <p:nvPr/>
          </p:nvCxnSpPr>
          <p:spPr>
            <a:xfrm flipV="1">
              <a:off x="8439513" y="462471"/>
              <a:ext cx="343586" cy="273567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7323830" y="4045797"/>
            <a:ext cx="1904999" cy="647013"/>
            <a:chOff x="4206240" y="725013"/>
            <a:chExt cx="1452650" cy="476407"/>
          </a:xfrm>
        </p:grpSpPr>
        <p:sp>
          <p:nvSpPr>
            <p:cNvPr id="31" name="圆角矩形 30"/>
            <p:cNvSpPr/>
            <p:nvPr/>
          </p:nvSpPr>
          <p:spPr>
            <a:xfrm>
              <a:off x="4206240" y="861603"/>
              <a:ext cx="749300" cy="339817"/>
            </a:xfrm>
            <a:prstGeom prst="roundRect">
              <a:avLst/>
            </a:prstGeom>
            <a:noFill/>
            <a:ln w="19050">
              <a:solidFill>
                <a:srgbClr val="F10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flipH="1">
              <a:off x="4860400" y="725013"/>
              <a:ext cx="798490" cy="285593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932680" y="770819"/>
              <a:ext cx="79937" cy="77035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58474" y="737296"/>
              <a:ext cx="75167" cy="69639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8590" y="3150171"/>
            <a:ext cx="2375139" cy="540519"/>
            <a:chOff x="548590" y="3150171"/>
            <a:chExt cx="2375139" cy="540519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57216" y="3150171"/>
              <a:ext cx="0" cy="50686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925941" y="3166759"/>
              <a:ext cx="0" cy="50686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923729" y="3183826"/>
              <a:ext cx="0" cy="506864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917940" y="3170710"/>
              <a:ext cx="1005789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48590" y="3666937"/>
              <a:ext cx="1377351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/>
        </p:nvSpPr>
        <p:spPr>
          <a:xfrm>
            <a:off x="8200868" y="14608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心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11105" y="25964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92973" y="35793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而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34533" y="2654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 smtClean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、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443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Times New Roman</vt:lpstr>
      <vt:lpstr>方正书宋_GBK</vt:lpstr>
      <vt:lpstr>方正楷体_GBK</vt:lpstr>
      <vt:lpstr>微软雅黑</vt:lpstr>
      <vt:lpstr>方正黑体_GBK</vt:lpstr>
      <vt:lpstr>等线</vt:lpstr>
      <vt:lpstr>NEU-BZ</vt:lpstr>
      <vt:lpstr>NEU-HZ</vt:lpstr>
      <vt:lpstr>方正隶变_GBK</vt:lpstr>
      <vt:lpstr>Wingdings</vt:lpstr>
      <vt:lpstr>宋体</vt:lpstr>
      <vt:lpstr>汉仪雅酷黑 95W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2026-03-18T08:31:18Z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